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04" autoAdjust="0"/>
    <p:restoredTop sz="92060" autoAdjust="0"/>
  </p:normalViewPr>
  <p:slideViewPr>
    <p:cSldViewPr snapToGrid="0">
      <p:cViewPr varScale="1">
        <p:scale>
          <a:sx n="81" d="100"/>
          <a:sy n="81" d="100"/>
        </p:scale>
        <p:origin x="74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BEB845-6109-41AC-8680-869C7C3AB0A9}" type="datetimeFigureOut">
              <a:rPr lang="sl-SI" smtClean="0"/>
              <a:t>23. 05. 2020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8F938-0CDA-4084-BBA1-AD04CEA1162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29990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8F938-0CDA-4084-BBA1-AD04CEA11627}" type="slidenum">
              <a:rPr lang="sl-SI" smtClean="0"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50569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8F938-0CDA-4084-BBA1-AD04CEA11627}" type="slidenum">
              <a:rPr lang="sl-SI" smtClean="0"/>
              <a:t>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426230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8F938-0CDA-4084-BBA1-AD04CEA11627}" type="slidenum">
              <a:rPr lang="sl-SI" smtClean="0"/>
              <a:t>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48201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5/23/2020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l-SI" sz="6000" dirty="0" smtClean="0"/>
              <a:t>RAZMERJA MED STAVKI</a:t>
            </a:r>
            <a:endParaRPr lang="sl-SI" sz="60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b="1" dirty="0" smtClean="0">
                <a:solidFill>
                  <a:schemeClr val="tx1"/>
                </a:solidFill>
              </a:rPr>
              <a:t>Vzročno, posledično in pogojno.</a:t>
            </a:r>
            <a:endParaRPr lang="sl-SI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03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Za katero razmerje gre?</a:t>
            </a:r>
            <a:endParaRPr lang="sl-SI" dirty="0"/>
          </a:p>
        </p:txBody>
      </p:sp>
      <p:pic>
        <p:nvPicPr>
          <p:cNvPr id="1026" name="Picture 2" descr="SOS za čevlje, premočene od dežja | Čevlji Karal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4410" y="494231"/>
            <a:ext cx="6281738" cy="2447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Zakaj se Pojavljajo Pogosti Prehladi [7 razlogov] | Ars Pharma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8100" y="3116407"/>
            <a:ext cx="5814359" cy="3042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953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Vzročno </a:t>
            </a:r>
            <a:r>
              <a:rPr lang="sl-SI" dirty="0" smtClean="0"/>
              <a:t>razmerje</a:t>
            </a:r>
            <a:br>
              <a:rPr lang="sl-SI" dirty="0" smtClean="0"/>
            </a:br>
            <a:r>
              <a:rPr lang="sl-SI" sz="2000" dirty="0" smtClean="0"/>
              <a:t>(napiši v zvezek)</a:t>
            </a:r>
            <a:endParaRPr lang="sl-SI" sz="20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673600" y="537029"/>
            <a:ext cx="6238608" cy="58928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sl-SI" sz="2800" b="1" dirty="0" smtClean="0">
                <a:solidFill>
                  <a:srgbClr val="FF0000"/>
                </a:solidFill>
              </a:rPr>
              <a:t>Ker </a:t>
            </a:r>
            <a:r>
              <a:rPr lang="sl-SI" sz="2800" b="1" dirty="0" smtClean="0">
                <a:solidFill>
                  <a:srgbClr val="00B0F0"/>
                </a:solidFill>
              </a:rPr>
              <a:t>je bilo včeraj deževno vreme</a:t>
            </a:r>
            <a:r>
              <a:rPr lang="sl-SI" sz="2800" b="1" dirty="0" smtClean="0">
                <a:solidFill>
                  <a:srgbClr val="FFC000"/>
                </a:solidFill>
              </a:rPr>
              <a:t>,</a:t>
            </a:r>
            <a:r>
              <a:rPr lang="sl-SI" sz="2800" b="1" dirty="0" smtClean="0">
                <a:solidFill>
                  <a:srgbClr val="00B0F0"/>
                </a:solidFill>
              </a:rPr>
              <a:t> se je Mojca močno prehladila. </a:t>
            </a:r>
            <a:r>
              <a:rPr lang="sl-SI" sz="2800" b="1" dirty="0" smtClean="0">
                <a:solidFill>
                  <a:srgbClr val="FFC000"/>
                </a:solidFill>
              </a:rPr>
              <a:t>ALI</a:t>
            </a:r>
            <a:endParaRPr lang="sl-SI" sz="2400" dirty="0" smtClean="0">
              <a:solidFill>
                <a:srgbClr val="FFC000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sl-SI" sz="2800" b="1" dirty="0" smtClean="0">
                <a:solidFill>
                  <a:srgbClr val="00B0F0"/>
                </a:solidFill>
              </a:rPr>
              <a:t>Mojca se je močno prehladila</a:t>
            </a:r>
            <a:r>
              <a:rPr lang="sl-SI" sz="2800" b="1" dirty="0" smtClean="0">
                <a:solidFill>
                  <a:srgbClr val="FFC000"/>
                </a:solidFill>
              </a:rPr>
              <a:t>,</a:t>
            </a:r>
            <a:r>
              <a:rPr lang="sl-SI" sz="2800" b="1" dirty="0" smtClean="0">
                <a:solidFill>
                  <a:srgbClr val="00B0F0"/>
                </a:solidFill>
              </a:rPr>
              <a:t> </a:t>
            </a:r>
            <a:r>
              <a:rPr lang="sl-SI" sz="2800" b="1" dirty="0" smtClean="0">
                <a:solidFill>
                  <a:srgbClr val="FF0000"/>
                </a:solidFill>
              </a:rPr>
              <a:t>ker </a:t>
            </a:r>
            <a:r>
              <a:rPr lang="sl-SI" sz="2800" b="1" dirty="0" smtClean="0">
                <a:solidFill>
                  <a:srgbClr val="00B0F0"/>
                </a:solidFill>
              </a:rPr>
              <a:t>je bilo včeraj deževno vreme. </a:t>
            </a:r>
            <a:r>
              <a:rPr lang="sl-SI" sz="2800" b="1" dirty="0" smtClean="0">
                <a:solidFill>
                  <a:srgbClr val="FFC000"/>
                </a:solidFill>
              </a:rPr>
              <a:t>ALI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sl-SI" sz="26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Pred KER pišemo vejico.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sl-SI" sz="2800" b="1" dirty="0" smtClean="0">
                <a:solidFill>
                  <a:srgbClr val="FF0000"/>
                </a:solidFill>
              </a:rPr>
              <a:t>Zaradi </a:t>
            </a:r>
            <a:r>
              <a:rPr lang="sl-SI" sz="2800" b="1" dirty="0" smtClean="0">
                <a:solidFill>
                  <a:srgbClr val="00B0F0"/>
                </a:solidFill>
              </a:rPr>
              <a:t>včerajšnjega </a:t>
            </a:r>
            <a:r>
              <a:rPr lang="sl-SI" sz="2800" b="1" dirty="0" smtClean="0">
                <a:solidFill>
                  <a:srgbClr val="00B0F0"/>
                </a:solidFill>
              </a:rPr>
              <a:t>deževnega vremena se je Mojca močno    prehladila.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sl-SI" sz="2600" b="1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!! V tem primeru ne pišemo vejice.</a:t>
            </a:r>
            <a:endParaRPr lang="sl-SI" sz="2600" b="1" dirty="0" smtClean="0">
              <a:solidFill>
                <a:srgbClr val="FFC000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sl-SI" sz="2400" dirty="0" smtClean="0">
                <a:solidFill>
                  <a:srgbClr val="FF0000"/>
                </a:solidFill>
              </a:rPr>
              <a:t>Kaj je vzrok Mojčinega prehlada? </a:t>
            </a:r>
            <a:r>
              <a:rPr lang="sl-SI" sz="2400" dirty="0" smtClean="0"/>
              <a:t>  ̶  včerajšnje deževno vreme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sl-SI" sz="2400" dirty="0" smtClean="0">
                <a:solidFill>
                  <a:srgbClr val="FF0000"/>
                </a:solidFill>
              </a:rPr>
              <a:t>Kako se vprašamo?  </a:t>
            </a:r>
            <a:endParaRPr lang="sl-SI" sz="2400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sl-SI" sz="2400" dirty="0" smtClean="0"/>
              <a:t>Zakaj se je Mojca močno prehladila?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sl-SI" sz="2400" dirty="0" smtClean="0">
                <a:solidFill>
                  <a:srgbClr val="FF0000"/>
                </a:solidFill>
              </a:rPr>
              <a:t>S </a:t>
            </a:r>
            <a:r>
              <a:rPr lang="sl-SI" sz="2400" dirty="0" smtClean="0">
                <a:solidFill>
                  <a:srgbClr val="FF0000"/>
                </a:solidFill>
              </a:rPr>
              <a:t>katerima besedama </a:t>
            </a:r>
            <a:r>
              <a:rPr lang="sl-SI" sz="2400" dirty="0" smtClean="0">
                <a:solidFill>
                  <a:srgbClr val="FF0000"/>
                </a:solidFill>
              </a:rPr>
              <a:t>tvorimo vzročno razmerje?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sl-SI" sz="2400" dirty="0" smtClean="0"/>
              <a:t>Tvorimo z </a:t>
            </a:r>
            <a:r>
              <a:rPr lang="sl-SI" sz="2400" dirty="0" smtClean="0"/>
              <a:t>besedama </a:t>
            </a:r>
            <a:r>
              <a:rPr lang="sl-SI" sz="2400" dirty="0" smtClean="0">
                <a:solidFill>
                  <a:srgbClr val="00B0F0"/>
                </a:solidFill>
              </a:rPr>
              <a:t>KER/ZARADI.</a:t>
            </a:r>
            <a:endParaRPr lang="sl-SI" sz="2400" dirty="0">
              <a:solidFill>
                <a:srgbClr val="00B0F0"/>
              </a:solidFill>
            </a:endParaRPr>
          </a:p>
        </p:txBody>
      </p:sp>
      <p:cxnSp>
        <p:nvCxnSpPr>
          <p:cNvPr id="6" name="Raven puščični povezovalnik 5"/>
          <p:cNvCxnSpPr/>
          <p:nvPr/>
        </p:nvCxnSpPr>
        <p:spPr>
          <a:xfrm>
            <a:off x="6518560" y="3483429"/>
            <a:ext cx="275772" cy="2322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468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Za katero razmerje gre?</a:t>
            </a:r>
          </a:p>
        </p:txBody>
      </p:sp>
      <p:sp>
        <p:nvSpPr>
          <p:cNvPr id="4" name="AutoShape 4" descr="Doktor Duplanja - Home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sp>
        <p:nvSpPr>
          <p:cNvPr id="5" name="AutoShape 6" descr="Doktor Duplanja - Home | Faceboo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pic>
        <p:nvPicPr>
          <p:cNvPr id="2056" name="Picture 8" descr="Jutri možnost neviht z močnimi sunki vetra in toče | Politiki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3671" y="1019779"/>
            <a:ext cx="3415552" cy="2558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10" descr="Zaradi neurja ponoči odkrite strehe, podrta drevesa in težave v ...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0318" y="3750513"/>
            <a:ext cx="3851432" cy="2609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56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Posledično </a:t>
            </a:r>
            <a:r>
              <a:rPr lang="sl-SI" dirty="0" smtClean="0"/>
              <a:t>razmerje</a:t>
            </a:r>
            <a:br>
              <a:rPr lang="sl-SI" dirty="0" smtClean="0"/>
            </a:br>
            <a:r>
              <a:rPr lang="sl-SI" sz="2000" dirty="0" smtClean="0"/>
              <a:t>(napiši v zvezek)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947451" y="290286"/>
            <a:ext cx="6559379" cy="522514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sl-SI" sz="2400" b="1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sl-SI" sz="3600" b="1" dirty="0" smtClean="0">
                <a:solidFill>
                  <a:srgbClr val="00B0F0"/>
                </a:solidFill>
              </a:rPr>
              <a:t>Včeraj je bil močan veter</a:t>
            </a:r>
            <a:r>
              <a:rPr lang="sl-SI" sz="3600" b="1" dirty="0" smtClean="0">
                <a:solidFill>
                  <a:srgbClr val="FFC000"/>
                </a:solidFill>
              </a:rPr>
              <a:t>,</a:t>
            </a:r>
            <a:r>
              <a:rPr lang="sl-SI" sz="3600" b="1" dirty="0" smtClean="0">
                <a:solidFill>
                  <a:srgbClr val="00B0F0"/>
                </a:solidFill>
              </a:rPr>
              <a:t> </a:t>
            </a:r>
            <a:r>
              <a:rPr lang="sl-SI" sz="3600" b="1" dirty="0" smtClean="0">
                <a:solidFill>
                  <a:srgbClr val="FF0000"/>
                </a:solidFill>
              </a:rPr>
              <a:t>zato</a:t>
            </a:r>
            <a:r>
              <a:rPr lang="sl-SI" sz="3600" b="1" dirty="0" smtClean="0">
                <a:solidFill>
                  <a:srgbClr val="00B0F0"/>
                </a:solidFill>
              </a:rPr>
              <a:t> je podrtih</a:t>
            </a:r>
            <a:r>
              <a:rPr lang="sl-SI" sz="3600" b="1" dirty="0">
                <a:solidFill>
                  <a:srgbClr val="00B0F0"/>
                </a:solidFill>
              </a:rPr>
              <a:t> </a:t>
            </a:r>
            <a:r>
              <a:rPr lang="sl-SI" sz="3600" b="1" dirty="0" smtClean="0">
                <a:solidFill>
                  <a:srgbClr val="00B0F0"/>
                </a:solidFill>
              </a:rPr>
              <a:t>nekaj dreves.</a:t>
            </a:r>
          </a:p>
          <a:p>
            <a:pPr marL="0" indent="0">
              <a:buNone/>
            </a:pPr>
            <a:r>
              <a:rPr lang="sl-SI" sz="3100" dirty="0" smtClean="0">
                <a:solidFill>
                  <a:srgbClr val="FF0000"/>
                </a:solidFill>
              </a:rPr>
              <a:t>Kaj je posledica včerajšnjega močnega vetra?</a:t>
            </a:r>
          </a:p>
          <a:p>
            <a:pPr marL="0" indent="0">
              <a:buNone/>
            </a:pPr>
            <a:r>
              <a:rPr lang="sl-SI" sz="3100" b="1" dirty="0" smtClean="0"/>
              <a:t>Posledica:</a:t>
            </a:r>
            <a:r>
              <a:rPr lang="sl-SI" sz="3100" dirty="0" smtClean="0"/>
              <a:t> nekaj dreves je podrtih.</a:t>
            </a:r>
          </a:p>
          <a:p>
            <a:pPr marL="0" indent="0">
              <a:buNone/>
            </a:pPr>
            <a:r>
              <a:rPr lang="sl-SI" sz="3100" dirty="0" smtClean="0">
                <a:solidFill>
                  <a:srgbClr val="FFC000"/>
                </a:solidFill>
              </a:rPr>
              <a:t>Pred veznikom ZATO pišemo vejico!</a:t>
            </a:r>
            <a:endParaRPr lang="sl-SI" sz="31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36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Za katero razmerje gre?</a:t>
            </a:r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71123" y="1255712"/>
            <a:ext cx="3485014" cy="1958135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3630" y="2992254"/>
            <a:ext cx="5042647" cy="2660038"/>
          </a:xfrm>
          <a:prstGeom prst="rect">
            <a:avLst/>
          </a:prstGeom>
        </p:spPr>
      </p:pic>
      <p:cxnSp>
        <p:nvCxnSpPr>
          <p:cNvPr id="7" name="Raven povezovalnik 6"/>
          <p:cNvCxnSpPr/>
          <p:nvPr/>
        </p:nvCxnSpPr>
        <p:spPr>
          <a:xfrm flipV="1">
            <a:off x="4789714" y="1088571"/>
            <a:ext cx="5878286" cy="38317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369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Pogojno </a:t>
            </a:r>
            <a:r>
              <a:rPr lang="sl-SI" dirty="0" smtClean="0"/>
              <a:t>razmerje</a:t>
            </a:r>
            <a:br>
              <a:rPr lang="sl-SI" dirty="0" smtClean="0"/>
            </a:br>
            <a:r>
              <a:rPr lang="sl-SI" sz="2000" dirty="0" smtClean="0"/>
              <a:t>(napiši v zvezek)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601029" y="740229"/>
            <a:ext cx="6977305" cy="5355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2600" b="1" dirty="0">
                <a:solidFill>
                  <a:srgbClr val="FF0000"/>
                </a:solidFill>
              </a:rPr>
              <a:t>Če </a:t>
            </a:r>
            <a:r>
              <a:rPr lang="sl-SI" sz="2600" b="1" dirty="0">
                <a:solidFill>
                  <a:srgbClr val="00B0F0"/>
                </a:solidFill>
              </a:rPr>
              <a:t>bo lepo vreme</a:t>
            </a:r>
            <a:r>
              <a:rPr lang="sl-SI" sz="2600" b="1" dirty="0">
                <a:solidFill>
                  <a:srgbClr val="FFC000"/>
                </a:solidFill>
              </a:rPr>
              <a:t>,</a:t>
            </a:r>
            <a:r>
              <a:rPr lang="sl-SI" sz="2600" b="1" dirty="0">
                <a:solidFill>
                  <a:srgbClr val="00B0F0"/>
                </a:solidFill>
              </a:rPr>
              <a:t> bomo šli na kolesarski </a:t>
            </a:r>
            <a:r>
              <a:rPr lang="sl-SI" sz="2600" b="1" dirty="0" smtClean="0">
                <a:solidFill>
                  <a:srgbClr val="00B0F0"/>
                </a:solidFill>
              </a:rPr>
              <a:t>izlet.    </a:t>
            </a:r>
            <a:r>
              <a:rPr lang="sl-SI" sz="2600" b="1" dirty="0" smtClean="0">
                <a:solidFill>
                  <a:srgbClr val="FFC000"/>
                </a:solidFill>
              </a:rPr>
              <a:t>ALI</a:t>
            </a:r>
          </a:p>
          <a:p>
            <a:pPr marL="0" indent="0">
              <a:buNone/>
            </a:pPr>
            <a:r>
              <a:rPr lang="sl-SI" sz="2600" b="1" dirty="0" smtClean="0">
                <a:solidFill>
                  <a:srgbClr val="00B0F0"/>
                </a:solidFill>
              </a:rPr>
              <a:t>Na kolesarski izlet bomo šli</a:t>
            </a:r>
            <a:r>
              <a:rPr lang="sl-SI" sz="2600" b="1" dirty="0" smtClean="0">
                <a:solidFill>
                  <a:srgbClr val="FFC000"/>
                </a:solidFill>
              </a:rPr>
              <a:t>,</a:t>
            </a:r>
            <a:r>
              <a:rPr lang="sl-SI" sz="2600" b="1" dirty="0" smtClean="0">
                <a:solidFill>
                  <a:srgbClr val="00B0F0"/>
                </a:solidFill>
              </a:rPr>
              <a:t> </a:t>
            </a:r>
            <a:r>
              <a:rPr lang="sl-SI" sz="2600" b="1" dirty="0" smtClean="0">
                <a:solidFill>
                  <a:srgbClr val="FF0000"/>
                </a:solidFill>
              </a:rPr>
              <a:t>če </a:t>
            </a:r>
            <a:r>
              <a:rPr lang="sl-SI" sz="2600" b="1" dirty="0" smtClean="0">
                <a:solidFill>
                  <a:srgbClr val="00B0F0"/>
                </a:solidFill>
              </a:rPr>
              <a:t>bo lepo vreme.</a:t>
            </a:r>
            <a:endParaRPr lang="sl-SI" sz="2600" b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sl-SI" sz="2400" b="1" dirty="0" smtClean="0">
                <a:solidFill>
                  <a:srgbClr val="FF0000"/>
                </a:solidFill>
              </a:rPr>
              <a:t>Pod katerim pogojem bomo šli na kolesarski izlet?</a:t>
            </a:r>
          </a:p>
          <a:p>
            <a:pPr marL="0" indent="0">
              <a:buNone/>
            </a:pPr>
            <a:r>
              <a:rPr lang="sl-SI" sz="2400" b="1" dirty="0" smtClean="0">
                <a:solidFill>
                  <a:srgbClr val="FF0000"/>
                </a:solidFill>
              </a:rPr>
              <a:t>Pogoj: </a:t>
            </a:r>
            <a:r>
              <a:rPr lang="sl-SI" sz="2400" b="1" dirty="0" smtClean="0"/>
              <a:t>če bo lepo vreme.</a:t>
            </a:r>
            <a:endParaRPr lang="sl-SI" sz="2400" b="1" dirty="0"/>
          </a:p>
          <a:p>
            <a:pPr marL="0" indent="0">
              <a:buNone/>
            </a:pPr>
            <a:r>
              <a:rPr lang="sl-SI" sz="2400" b="1" dirty="0" smtClean="0"/>
              <a:t>Veznik: </a:t>
            </a:r>
            <a:r>
              <a:rPr lang="sl-SI" sz="2400" b="1" dirty="0" smtClean="0">
                <a:solidFill>
                  <a:srgbClr val="00B0F0"/>
                </a:solidFill>
              </a:rPr>
              <a:t>ČE</a:t>
            </a:r>
          </a:p>
          <a:p>
            <a:pPr marL="0" indent="0">
              <a:buNone/>
            </a:pPr>
            <a:r>
              <a:rPr lang="sl-SI" sz="2400" b="1" dirty="0" smtClean="0">
                <a:solidFill>
                  <a:srgbClr val="FFC000"/>
                </a:solidFill>
              </a:rPr>
              <a:t>Pred veznikom ČE pišemo vejico!</a:t>
            </a:r>
            <a:endParaRPr lang="sl-SI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50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900" dirty="0" smtClean="0"/>
              <a:t>PREIZKUSI SE!</a:t>
            </a:r>
            <a:br>
              <a:rPr lang="sl-SI" sz="4900" dirty="0" smtClean="0"/>
            </a:br>
            <a:r>
              <a:rPr lang="sl-SI" sz="2000" dirty="0" smtClean="0"/>
              <a:t>Nalogo poslikaj in pošlji učiteljici.</a:t>
            </a:r>
            <a:endParaRPr lang="sl-SI" sz="20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992915" y="875757"/>
            <a:ext cx="6334834" cy="529281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sl-SI" sz="2400" b="1" dirty="0" smtClean="0">
                <a:solidFill>
                  <a:srgbClr val="FF0000"/>
                </a:solidFill>
              </a:rPr>
              <a:t>Dane besede smiselno poveži v poved, ki bo v zahtevanem razmerju</a:t>
            </a:r>
            <a:r>
              <a:rPr lang="sl-SI" sz="2400" b="1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sl-SI" sz="2400" b="1" dirty="0" smtClean="0">
                <a:solidFill>
                  <a:srgbClr val="FF0000"/>
                </a:solidFill>
              </a:rPr>
              <a:t>Npr.: </a:t>
            </a:r>
            <a:r>
              <a:rPr lang="sl-SI" sz="2400" i="1" dirty="0">
                <a:solidFill>
                  <a:srgbClr val="00B0F0"/>
                </a:solidFill>
              </a:rPr>
              <a:t>učiti se  </a:t>
            </a:r>
            <a:r>
              <a:rPr lang="sl-SI" sz="2400" i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̶  lepa ocena  </a:t>
            </a:r>
            <a:r>
              <a:rPr lang="sl-SI" sz="2400" b="1" i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(posledično razmerje)</a:t>
            </a:r>
          </a:p>
          <a:p>
            <a:pPr marL="0" indent="0">
              <a:buNone/>
            </a:pPr>
            <a:r>
              <a:rPr lang="sl-SI" sz="2400" i="1" dirty="0" smtClean="0">
                <a:solidFill>
                  <a:srgbClr val="00B0F0"/>
                </a:solidFill>
              </a:rPr>
              <a:t>Veliko </a:t>
            </a:r>
            <a:r>
              <a:rPr lang="sl-SI" sz="2400" i="1" dirty="0">
                <a:solidFill>
                  <a:srgbClr val="00B0F0"/>
                </a:solidFill>
              </a:rPr>
              <a:t>sem se učil, zato bom gotovo dobil lepo oceno.</a:t>
            </a:r>
          </a:p>
          <a:p>
            <a:pPr marL="0" indent="0">
              <a:buNone/>
            </a:pPr>
            <a:r>
              <a:rPr lang="sl-SI" sz="2400" dirty="0" smtClean="0">
                <a:solidFill>
                  <a:srgbClr val="00B0F0"/>
                </a:solidFill>
              </a:rPr>
              <a:t>majhno stanovanje – preselitev </a:t>
            </a:r>
            <a:r>
              <a:rPr lang="sl-SI" sz="2400" dirty="0" smtClean="0">
                <a:solidFill>
                  <a:srgbClr val="FFC000"/>
                </a:solidFill>
              </a:rPr>
              <a:t>(</a:t>
            </a:r>
            <a:r>
              <a:rPr lang="sl-SI" sz="24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posledično razmerje)</a:t>
            </a:r>
          </a:p>
          <a:p>
            <a:pPr marL="0" indent="0">
              <a:buNone/>
            </a:pPr>
            <a:r>
              <a:rPr lang="sl-SI" sz="24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ž</a:t>
            </a:r>
            <a:r>
              <a:rPr lang="sl-SI" sz="24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elja pomagati drugim  ̶  med</a:t>
            </a:r>
            <a:r>
              <a:rPr lang="sl-SI" sz="24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icinska sestra </a:t>
            </a:r>
            <a:r>
              <a:rPr lang="sl-SI" sz="2400" b="1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(pogojno razmerje)</a:t>
            </a:r>
          </a:p>
          <a:p>
            <a:pPr marL="0" indent="0">
              <a:buNone/>
            </a:pPr>
            <a:r>
              <a:rPr lang="sl-SI" sz="24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sl-SI" sz="24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maga na prvenstvu  ̶  članek v časopisu </a:t>
            </a:r>
            <a:r>
              <a:rPr lang="sl-SI" sz="2400" b="1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(vzročno razmerje)</a:t>
            </a:r>
          </a:p>
          <a:p>
            <a:pPr marL="0" indent="0">
              <a:buNone/>
            </a:pPr>
            <a:r>
              <a:rPr lang="sl-SI" sz="24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sl-SI" sz="24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eliko gibanja  ̶  zdravje </a:t>
            </a:r>
            <a:r>
              <a:rPr lang="sl-SI" sz="2400" b="1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(pogojno razmerje)</a:t>
            </a:r>
          </a:p>
          <a:p>
            <a:pPr marL="0" indent="0">
              <a:buNone/>
            </a:pPr>
            <a:r>
              <a:rPr lang="sl-SI" sz="24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sl-SI" sz="24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otres  ̶  zbiranje denarja </a:t>
            </a:r>
            <a:r>
              <a:rPr lang="sl-SI" sz="2400" b="1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(vzročno razmerje)</a:t>
            </a:r>
          </a:p>
          <a:p>
            <a:pPr marL="0" indent="0">
              <a:buNone/>
            </a:pPr>
            <a:r>
              <a:rPr lang="sl-SI" sz="24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sl-SI" sz="24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izke plače  ̶  zmanjšanje potrošnje </a:t>
            </a:r>
            <a:r>
              <a:rPr lang="sl-SI" sz="2400" b="1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(posledično razmerje)</a:t>
            </a:r>
          </a:p>
        </p:txBody>
      </p:sp>
      <p:cxnSp>
        <p:nvCxnSpPr>
          <p:cNvPr id="8" name="Raven povezovalnik 7"/>
          <p:cNvCxnSpPr/>
          <p:nvPr/>
        </p:nvCxnSpPr>
        <p:spPr>
          <a:xfrm>
            <a:off x="5147035" y="2837468"/>
            <a:ext cx="58823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7119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900" dirty="0"/>
              <a:t>PREIZKUSI SE!</a:t>
            </a:r>
            <a:br>
              <a:rPr lang="sl-SI" sz="4900" dirty="0"/>
            </a:br>
            <a:r>
              <a:rPr lang="sl-SI" sz="2200" dirty="0"/>
              <a:t>Nalogo poslikaj in pošlji učiteljici.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911363" y="-348189"/>
            <a:ext cx="6985263" cy="80781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b="1" dirty="0" smtClean="0">
                <a:solidFill>
                  <a:srgbClr val="FF0000"/>
                </a:solidFill>
              </a:rPr>
              <a:t>Pretvori v drugo razmerje.</a:t>
            </a:r>
          </a:p>
          <a:p>
            <a:pPr marL="0" indent="0">
              <a:buNone/>
            </a:pPr>
            <a:r>
              <a:rPr lang="sl-SI" sz="1400" b="1" dirty="0" smtClean="0">
                <a:solidFill>
                  <a:srgbClr val="FF0000"/>
                </a:solidFill>
              </a:rPr>
              <a:t>Npr.: Ker sem zaspan, grem spat. </a:t>
            </a:r>
            <a:r>
              <a:rPr lang="sl-SI" sz="1400" b="1" dirty="0" smtClean="0">
                <a:solidFill>
                  <a:srgbClr val="00B0F0"/>
                </a:solidFill>
              </a:rPr>
              <a:t>(vzročno </a:t>
            </a:r>
            <a:r>
              <a:rPr lang="sl-SI" sz="1400" b="1" dirty="0" err="1" smtClean="0">
                <a:solidFill>
                  <a:srgbClr val="00B0F0"/>
                </a:solidFill>
              </a:rPr>
              <a:t>razm</a:t>
            </a:r>
            <a:r>
              <a:rPr lang="sl-SI" sz="1400" b="1" dirty="0" smtClean="0">
                <a:solidFill>
                  <a:srgbClr val="00B0F0"/>
                </a:solidFill>
              </a:rPr>
              <a:t>.)</a:t>
            </a:r>
            <a:endParaRPr lang="sl-SI" sz="1400" b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sl-SI" sz="1400" b="1" dirty="0" smtClean="0">
                <a:solidFill>
                  <a:srgbClr val="FF0000"/>
                </a:solidFill>
              </a:rPr>
              <a:t>            Zaspan sem, zato grem spat. </a:t>
            </a:r>
            <a:r>
              <a:rPr lang="sl-SI" sz="1400" b="1" dirty="0" smtClean="0">
                <a:solidFill>
                  <a:srgbClr val="00B0F0"/>
                </a:solidFill>
              </a:rPr>
              <a:t>(posledično </a:t>
            </a:r>
            <a:r>
              <a:rPr lang="sl-SI" sz="1400" b="1" dirty="0" err="1" smtClean="0">
                <a:solidFill>
                  <a:srgbClr val="00B0F0"/>
                </a:solidFill>
              </a:rPr>
              <a:t>razm</a:t>
            </a:r>
            <a:r>
              <a:rPr lang="sl-SI" sz="1400" b="1" dirty="0" smtClean="0">
                <a:solidFill>
                  <a:srgbClr val="00B0F0"/>
                </a:solidFill>
              </a:rPr>
              <a:t>.)</a:t>
            </a:r>
          </a:p>
          <a:p>
            <a:pPr marL="0" indent="0">
              <a:buNone/>
            </a:pPr>
            <a:r>
              <a:rPr lang="sl-SI" sz="1600" b="1" dirty="0" smtClean="0">
                <a:solidFill>
                  <a:srgbClr val="00B0F0"/>
                </a:solidFill>
              </a:rPr>
              <a:t>___________________________________________________________</a:t>
            </a:r>
            <a:endParaRPr lang="sl-SI" sz="1600" b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sl-SI" sz="1400" b="1" dirty="0" smtClean="0">
                <a:solidFill>
                  <a:srgbClr val="FFC000"/>
                </a:solidFill>
              </a:rPr>
              <a:t>Vzročno: </a:t>
            </a:r>
            <a:r>
              <a:rPr lang="sl-SI" sz="1400" b="1" dirty="0" smtClean="0">
                <a:solidFill>
                  <a:srgbClr val="00B0F0"/>
                </a:solidFill>
              </a:rPr>
              <a:t>Ker </a:t>
            </a:r>
            <a:r>
              <a:rPr lang="sl-SI" sz="1400" b="1" dirty="0">
                <a:solidFill>
                  <a:srgbClr val="00B0F0"/>
                </a:solidFill>
              </a:rPr>
              <a:t>ji je bila knjiga všeč, jo je svetovala svoji </a:t>
            </a:r>
            <a:r>
              <a:rPr lang="sl-SI" sz="1400" b="1" dirty="0" smtClean="0">
                <a:solidFill>
                  <a:srgbClr val="00B0F0"/>
                </a:solidFill>
              </a:rPr>
              <a:t>prijateljici.</a:t>
            </a:r>
          </a:p>
          <a:p>
            <a:pPr marL="0" indent="0">
              <a:buNone/>
            </a:pPr>
            <a:r>
              <a:rPr lang="sl-SI" sz="1600" b="1" dirty="0" smtClean="0">
                <a:solidFill>
                  <a:srgbClr val="FFC000"/>
                </a:solidFill>
              </a:rPr>
              <a:t>          </a:t>
            </a:r>
            <a:r>
              <a:rPr lang="sl-SI" sz="1400" b="1" dirty="0" smtClean="0">
                <a:solidFill>
                  <a:srgbClr val="FFC000"/>
                </a:solidFill>
              </a:rPr>
              <a:t>posledično </a:t>
            </a:r>
            <a:r>
              <a:rPr lang="sl-SI" sz="1400" b="1" dirty="0" err="1">
                <a:solidFill>
                  <a:srgbClr val="FFC000"/>
                </a:solidFill>
              </a:rPr>
              <a:t>razm</a:t>
            </a:r>
            <a:r>
              <a:rPr lang="sl-SI" sz="1400" b="1" dirty="0">
                <a:solidFill>
                  <a:srgbClr val="FFC000"/>
                </a:solidFill>
              </a:rPr>
              <a:t>.</a:t>
            </a:r>
            <a:r>
              <a:rPr lang="sl-SI" sz="1400" b="1" dirty="0">
                <a:solidFill>
                  <a:srgbClr val="00B0F0"/>
                </a:solidFill>
              </a:rPr>
              <a:t> </a:t>
            </a:r>
            <a:endParaRPr lang="sl-SI" sz="1400" b="1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sl-SI" sz="1400" b="1" dirty="0" smtClean="0">
                <a:solidFill>
                  <a:srgbClr val="FFC000"/>
                </a:solidFill>
              </a:rPr>
              <a:t>Posledično: </a:t>
            </a:r>
            <a:r>
              <a:rPr lang="sl-SI" sz="1400" b="1" dirty="0" smtClean="0">
                <a:solidFill>
                  <a:srgbClr val="00B0F0"/>
                </a:solidFill>
              </a:rPr>
              <a:t>Jani ima rad adrenalin, zato je pri hitri vožnji zelo užival.    </a:t>
            </a:r>
          </a:p>
          <a:p>
            <a:pPr marL="0" indent="0">
              <a:buNone/>
            </a:pPr>
            <a:r>
              <a:rPr lang="sl-SI" sz="1600" b="1" dirty="0">
                <a:solidFill>
                  <a:srgbClr val="FFC000"/>
                </a:solidFill>
              </a:rPr>
              <a:t> </a:t>
            </a:r>
            <a:r>
              <a:rPr lang="sl-SI" sz="1600" b="1" dirty="0">
                <a:solidFill>
                  <a:srgbClr val="FFC000"/>
                </a:solidFill>
              </a:rPr>
              <a:t>          </a:t>
            </a:r>
            <a:r>
              <a:rPr lang="sl-SI" sz="1400" b="1" dirty="0" smtClean="0">
                <a:solidFill>
                  <a:srgbClr val="FFC000"/>
                </a:solidFill>
              </a:rPr>
              <a:t>vzročno:</a:t>
            </a:r>
            <a:r>
              <a:rPr lang="sl-SI" sz="1600" b="1" dirty="0" smtClean="0">
                <a:solidFill>
                  <a:srgbClr val="FFC000"/>
                </a:solidFill>
              </a:rPr>
              <a:t>           </a:t>
            </a:r>
          </a:p>
          <a:p>
            <a:pPr marL="0" indent="0">
              <a:buNone/>
            </a:pPr>
            <a:r>
              <a:rPr lang="sl-SI" sz="1400" b="1" dirty="0" smtClean="0">
                <a:solidFill>
                  <a:srgbClr val="FFC000"/>
                </a:solidFill>
              </a:rPr>
              <a:t>Vzročno: </a:t>
            </a:r>
            <a:r>
              <a:rPr lang="sl-SI" sz="1400" b="1" dirty="0" smtClean="0">
                <a:solidFill>
                  <a:srgbClr val="00B0F0"/>
                </a:solidFill>
              </a:rPr>
              <a:t>Zaradi </a:t>
            </a:r>
            <a:r>
              <a:rPr lang="sl-SI" sz="1400" b="1" dirty="0">
                <a:solidFill>
                  <a:srgbClr val="00B0F0"/>
                </a:solidFill>
              </a:rPr>
              <a:t>suše </a:t>
            </a:r>
            <a:r>
              <a:rPr lang="sl-SI" sz="1400" b="1" dirty="0" smtClean="0">
                <a:solidFill>
                  <a:srgbClr val="00B0F0"/>
                </a:solidFill>
              </a:rPr>
              <a:t>so odložili </a:t>
            </a:r>
            <a:r>
              <a:rPr lang="sl-SI" sz="1400" b="1" dirty="0">
                <a:solidFill>
                  <a:srgbClr val="00B0F0"/>
                </a:solidFill>
              </a:rPr>
              <a:t>delo na polju.</a:t>
            </a:r>
          </a:p>
          <a:p>
            <a:pPr marL="0" indent="0">
              <a:buNone/>
            </a:pPr>
            <a:r>
              <a:rPr lang="sl-SI" sz="1600" b="1" dirty="0" smtClean="0">
                <a:solidFill>
                  <a:srgbClr val="00B0F0"/>
                </a:solidFill>
              </a:rPr>
              <a:t>             </a:t>
            </a:r>
            <a:r>
              <a:rPr lang="sl-SI" sz="1400" b="1" dirty="0" smtClean="0">
                <a:solidFill>
                  <a:srgbClr val="FFC000"/>
                </a:solidFill>
              </a:rPr>
              <a:t>posledično:</a:t>
            </a:r>
            <a:endParaRPr lang="sl-SI" sz="1400" b="1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sl-SI" sz="1400" b="1" dirty="0" smtClean="0">
                <a:solidFill>
                  <a:srgbClr val="FFC000"/>
                </a:solidFill>
              </a:rPr>
              <a:t>Posledično:</a:t>
            </a:r>
            <a:r>
              <a:rPr lang="sl-SI" sz="1600" b="1" dirty="0" smtClean="0">
                <a:solidFill>
                  <a:srgbClr val="FFC000"/>
                </a:solidFill>
              </a:rPr>
              <a:t> </a:t>
            </a:r>
            <a:r>
              <a:rPr lang="sl-SI" sz="1400" b="1" dirty="0" smtClean="0">
                <a:solidFill>
                  <a:srgbClr val="00B0F0"/>
                </a:solidFill>
              </a:rPr>
              <a:t>Anja ima zelo rada otroke, zato se bo vpisala na vzgojiteljsko šolo.</a:t>
            </a:r>
          </a:p>
          <a:p>
            <a:pPr marL="0" indent="0">
              <a:buNone/>
            </a:pPr>
            <a:r>
              <a:rPr lang="sl-SI" sz="1600" b="1" dirty="0" smtClean="0">
                <a:solidFill>
                  <a:srgbClr val="FFC000"/>
                </a:solidFill>
              </a:rPr>
              <a:t>             </a:t>
            </a:r>
            <a:r>
              <a:rPr lang="sl-SI" sz="1400" b="1" dirty="0" smtClean="0">
                <a:solidFill>
                  <a:srgbClr val="FFC000"/>
                </a:solidFill>
              </a:rPr>
              <a:t>vzročno:  </a:t>
            </a:r>
            <a:endParaRPr lang="sl-SI" sz="1400" b="1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sl-SI" sz="1600" b="1" dirty="0" smtClean="0">
                <a:solidFill>
                  <a:srgbClr val="00B0F0"/>
                </a:solidFill>
              </a:rPr>
              <a:t> </a:t>
            </a:r>
          </a:p>
        </p:txBody>
      </p:sp>
      <p:cxnSp>
        <p:nvCxnSpPr>
          <p:cNvPr id="5" name="Raven puščični povezovalnik 4"/>
          <p:cNvCxnSpPr/>
          <p:nvPr/>
        </p:nvCxnSpPr>
        <p:spPr>
          <a:xfrm flipV="1">
            <a:off x="4963209" y="1970202"/>
            <a:ext cx="395926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en puščični povezovalnik 8"/>
          <p:cNvCxnSpPr/>
          <p:nvPr/>
        </p:nvCxnSpPr>
        <p:spPr>
          <a:xfrm>
            <a:off x="5057478" y="3143488"/>
            <a:ext cx="3205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ven puščični povezovalnik 11"/>
          <p:cNvCxnSpPr/>
          <p:nvPr/>
        </p:nvCxnSpPr>
        <p:spPr>
          <a:xfrm>
            <a:off x="5057478" y="3974071"/>
            <a:ext cx="39592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ven puščični povezovalnik 19"/>
          <p:cNvCxnSpPr/>
          <p:nvPr/>
        </p:nvCxnSpPr>
        <p:spPr>
          <a:xfrm>
            <a:off x="5135246" y="5863470"/>
            <a:ext cx="39592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aven puščični povezovalnik 33"/>
          <p:cNvCxnSpPr/>
          <p:nvPr/>
        </p:nvCxnSpPr>
        <p:spPr>
          <a:xfrm>
            <a:off x="5135246" y="4806367"/>
            <a:ext cx="39592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8786504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167</TotalTime>
  <Words>426</Words>
  <Application>Microsoft Office PowerPoint</Application>
  <PresentationFormat>Širokozaslonsko</PresentationFormat>
  <Paragraphs>56</Paragraphs>
  <Slides>9</Slides>
  <Notes>3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4" baseType="lpstr">
      <vt:lpstr>Calibri</vt:lpstr>
      <vt:lpstr>Calibri Light</vt:lpstr>
      <vt:lpstr>Rockwell</vt:lpstr>
      <vt:lpstr>Wingdings</vt:lpstr>
      <vt:lpstr>Atlas</vt:lpstr>
      <vt:lpstr>RAZMERJA MED STAVKI</vt:lpstr>
      <vt:lpstr>Za katero razmerje gre?</vt:lpstr>
      <vt:lpstr>Vzročno razmerje (napiši v zvezek)</vt:lpstr>
      <vt:lpstr>Za katero razmerje gre?</vt:lpstr>
      <vt:lpstr>Posledično razmerje (napiši v zvezek)</vt:lpstr>
      <vt:lpstr>Za katero razmerje gre?</vt:lpstr>
      <vt:lpstr>Pogojno razmerje (napiši v zvezek)</vt:lpstr>
      <vt:lpstr>PREIZKUSI SE! Nalogo poslikaj in pošlji učiteljici.</vt:lpstr>
      <vt:lpstr>PREIZKUSI SE! Nalogo poslikaj in pošlji učiteljici.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RAZMERJA MED STAVKI</dc:title>
  <dc:creator>SIO</dc:creator>
  <cp:lastModifiedBy>SIO</cp:lastModifiedBy>
  <cp:revision>25</cp:revision>
  <dcterms:created xsi:type="dcterms:W3CDTF">2020-05-20T21:51:27Z</dcterms:created>
  <dcterms:modified xsi:type="dcterms:W3CDTF">2020-05-23T15:58:32Z</dcterms:modified>
</cp:coreProperties>
</file>